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9" r:id="rId4"/>
    <p:sldId id="260" r:id="rId5"/>
    <p:sldId id="298" r:id="rId6"/>
    <p:sldId id="261" r:id="rId7"/>
    <p:sldId id="262" r:id="rId8"/>
    <p:sldId id="281" r:id="rId9"/>
    <p:sldId id="263" r:id="rId10"/>
    <p:sldId id="264" r:id="rId11"/>
    <p:sldId id="282" r:id="rId12"/>
    <p:sldId id="265" r:id="rId13"/>
    <p:sldId id="283" r:id="rId14"/>
    <p:sldId id="266" r:id="rId15"/>
    <p:sldId id="285" r:id="rId16"/>
    <p:sldId id="267" r:id="rId17"/>
    <p:sldId id="284" r:id="rId18"/>
    <p:sldId id="286" r:id="rId19"/>
    <p:sldId id="268" r:id="rId20"/>
    <p:sldId id="287" r:id="rId21"/>
    <p:sldId id="279" r:id="rId22"/>
    <p:sldId id="280" r:id="rId23"/>
    <p:sldId id="295" r:id="rId24"/>
    <p:sldId id="297" r:id="rId25"/>
    <p:sldId id="269" r:id="rId26"/>
    <p:sldId id="270" r:id="rId27"/>
    <p:sldId id="288" r:id="rId28"/>
    <p:sldId id="271" r:id="rId29"/>
    <p:sldId id="289" r:id="rId30"/>
    <p:sldId id="272" r:id="rId31"/>
    <p:sldId id="290" r:id="rId32"/>
    <p:sldId id="275" r:id="rId33"/>
    <p:sldId id="273" r:id="rId34"/>
    <p:sldId id="291" r:id="rId35"/>
    <p:sldId id="274" r:id="rId36"/>
    <p:sldId id="276" r:id="rId37"/>
    <p:sldId id="292" r:id="rId38"/>
    <p:sldId id="277" r:id="rId39"/>
    <p:sldId id="293" r:id="rId40"/>
    <p:sldId id="278" r:id="rId41"/>
    <p:sldId id="294" r:id="rId42"/>
    <p:sldId id="29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39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9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10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42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4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82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33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013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0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47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64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75F7581-5480-444B-8023-029157D74FC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8A5A11-7FE6-4210-A98F-08E227215F2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61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9707" y="1180887"/>
            <a:ext cx="8965509" cy="2791753"/>
          </a:xfrm>
        </p:spPr>
        <p:txBody>
          <a:bodyPr>
            <a:normAutofit/>
          </a:bodyPr>
          <a:lstStyle/>
          <a:p>
            <a:pPr algn="ctr"/>
            <a:r>
              <a:rPr lang="en-IN" sz="4400" b="1" u="sng" dirty="0" smtClean="0">
                <a:latin typeface="Gill Sans MT Condensed" panose="020B0506020104020203" pitchFamily="34" charset="0"/>
              </a:rPr>
              <a:t>Indian Institute of Space Science and Technology</a:t>
            </a:r>
            <a:r>
              <a:rPr lang="en-IN" sz="4400" u="sng" dirty="0" smtClean="0">
                <a:latin typeface="Gill Sans MT Condensed" panose="020B0506020104020203" pitchFamily="34" charset="0"/>
              </a:rPr>
              <a:t/>
            </a:r>
            <a:br>
              <a:rPr lang="en-IN" sz="4400" u="sng" dirty="0" smtClean="0">
                <a:latin typeface="Gill Sans MT Condensed" panose="020B0506020104020203" pitchFamily="34" charset="0"/>
              </a:rPr>
            </a:br>
            <a:r>
              <a:rPr lang="en-IN" sz="4400" u="sng" dirty="0" smtClean="0">
                <a:latin typeface="Gill Sans MT Condensed" panose="020B0506020104020203" pitchFamily="34" charset="0"/>
              </a:rPr>
              <a:t/>
            </a:r>
            <a:br>
              <a:rPr lang="en-IN" sz="4400" u="sng" dirty="0" smtClean="0">
                <a:latin typeface="Gill Sans MT Condensed" panose="020B0506020104020203" pitchFamily="34" charset="0"/>
              </a:rPr>
            </a:br>
            <a:r>
              <a:rPr lang="en-IN" sz="3600" u="sng" dirty="0">
                <a:latin typeface="Gill Sans MT Condensed" panose="020B0506020104020203" pitchFamily="34" charset="0"/>
              </a:rPr>
              <a:t>AE-224 MACHINING AND PRECISION MANUFACTURING</a:t>
            </a:r>
            <a:r>
              <a:rPr lang="en-IN" sz="3200" u="sng" dirty="0">
                <a:latin typeface="Gill Sans MT Condensed" panose="020B0506020104020203" pitchFamily="34" charset="0"/>
              </a:rPr>
              <a:t> </a:t>
            </a:r>
            <a:r>
              <a:rPr lang="en-IN" sz="6000" dirty="0">
                <a:latin typeface="Gill Sans MT Condensed" panose="020B0506020104020203" pitchFamily="34" charset="0"/>
              </a:rPr>
              <a:t/>
            </a:r>
            <a:br>
              <a:rPr lang="en-IN" sz="6000" dirty="0">
                <a:latin typeface="Gill Sans MT Condensed" panose="020B0506020104020203" pitchFamily="34" charset="0"/>
              </a:rPr>
            </a:br>
            <a:endParaRPr lang="en-IN" sz="6600" dirty="0">
              <a:latin typeface="Gill Sans MT Condensed" panose="020B0506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4" y="1060058"/>
            <a:ext cx="2288948" cy="2288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192" y="4604368"/>
            <a:ext cx="5375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Gill Sans MT Condensed" panose="020B0506020104020203" pitchFamily="34" charset="0"/>
              </a:rPr>
              <a:t>Task 1 : Designing and Manufacturing of a Mechanical Housing</a:t>
            </a:r>
            <a:endParaRPr lang="en-IN" sz="3200" dirty="0">
              <a:latin typeface="Gill Sans MT Condensed" panose="020B05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20992" y="4604368"/>
            <a:ext cx="2653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Presented by −</a:t>
            </a:r>
          </a:p>
          <a:p>
            <a:r>
              <a:rPr lang="en-IN" dirty="0" smtClean="0"/>
              <a:t>Chinmay Gourkhede</a:t>
            </a:r>
          </a:p>
          <a:p>
            <a:r>
              <a:rPr lang="en-IN" dirty="0" smtClean="0"/>
              <a:t>SC19B012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4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4152" y="2171700"/>
            <a:ext cx="4698236" cy="3830108"/>
          </a:xfrm>
        </p:spPr>
        <p:txBody>
          <a:bodyPr>
            <a:normAutofit/>
          </a:bodyPr>
          <a:lstStyle/>
          <a:p>
            <a:r>
              <a:rPr lang="en-IN" i="1" u="sng" dirty="0" smtClean="0"/>
              <a:t>4a.Drilling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dirty="0" smtClean="0"/>
              <a:t> </a:t>
            </a:r>
            <a:r>
              <a:rPr lang="en-IN" dirty="0" smtClean="0"/>
              <a:t>Performing Drilling operation with the help of a Drilling Machine to construct blind drill holes </a:t>
            </a:r>
            <a:r>
              <a:rPr lang="en-IN" dirty="0"/>
              <a:t>inside the cavity , on the </a:t>
            </a:r>
            <a:r>
              <a:rPr lang="en-IN" dirty="0" smtClean="0"/>
              <a:t>base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Dimension – 9 x (M3 , 5mm</a:t>
            </a:r>
            <a:r>
              <a:rPr lang="en-IN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Drill bit Ø3mm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These drill holes will help to secure the circuit board 10mm above the 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A Jig can be used for convenience in drilling </a:t>
            </a:r>
          </a:p>
          <a:p>
            <a:endParaRPr lang="en-IN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7" y="1747880"/>
            <a:ext cx="6083510" cy="46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1" y="728575"/>
            <a:ext cx="5052498" cy="4915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72" y="1304349"/>
            <a:ext cx="6044480" cy="37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0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983" y="2400301"/>
            <a:ext cx="4965273" cy="3484032"/>
          </a:xfrm>
        </p:spPr>
        <p:txBody>
          <a:bodyPr>
            <a:normAutofit/>
          </a:bodyPr>
          <a:lstStyle/>
          <a:p>
            <a:r>
              <a:rPr lang="en-IN" i="1" u="sng" dirty="0" smtClean="0"/>
              <a:t>4b.Drilling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dirty="0"/>
              <a:t> </a:t>
            </a:r>
            <a:r>
              <a:rPr lang="en-IN" dirty="0" smtClean="0"/>
              <a:t>Using Drilling Operation to construct  4 blind drill holes at the corners of the wall on the Top.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Dimensions : </a:t>
            </a:r>
            <a:r>
              <a:rPr lang="az-Cyrl-AZ" dirty="0" smtClean="0"/>
              <a:t>Ø</a:t>
            </a:r>
            <a:r>
              <a:rPr lang="en-IN" dirty="0" smtClean="0"/>
              <a:t>5mm , 30mm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These holes will be useful to attach the Top to the </a:t>
            </a:r>
            <a:r>
              <a:rPr lang="en-IN" dirty="0" smtClean="0"/>
              <a:t>Bottom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Drill bit Ø5mm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2" y="1747878"/>
            <a:ext cx="5276101" cy="45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1" y="753202"/>
            <a:ext cx="5053060" cy="4821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48" y="1180297"/>
            <a:ext cx="5888559" cy="38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4548" y="1790700"/>
            <a:ext cx="4601131" cy="4078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i="1" dirty="0" smtClean="0"/>
              <a:t>4c.Drilling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dirty="0"/>
              <a:t> </a:t>
            </a:r>
            <a:r>
              <a:rPr lang="en-IN" i="1" dirty="0" smtClean="0"/>
              <a:t> </a:t>
            </a:r>
            <a:r>
              <a:rPr lang="en-IN" dirty="0" smtClean="0"/>
              <a:t> Drilling 4 blind holes on any one of the  outer of the walls. This face will be called the ‘ Front Face ’ of the box.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They will be useful to attach the D-Pin connectors to the interior of the                     ‘Front Wall 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They will also help to use Wire EDM to make slot for D-Pin.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Dimension:4 x ( Ø2 mm , 2mm </a:t>
            </a:r>
            <a:r>
              <a:rPr lang="en-IN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Drill bit Ø2mm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82" y="0"/>
            <a:ext cx="4149316" cy="63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04" y="50182"/>
            <a:ext cx="5401293" cy="3433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505" y="3813835"/>
            <a:ext cx="7107692" cy="23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7578" y="2800594"/>
            <a:ext cx="5151390" cy="2224560"/>
          </a:xfrm>
        </p:spPr>
        <p:txBody>
          <a:bodyPr/>
          <a:lstStyle/>
          <a:p>
            <a:r>
              <a:rPr lang="en-IN" i="1" u="sng" dirty="0" smtClean="0"/>
              <a:t>5.Fillet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Adding fillets on Radius 5mm on the interior and Exterior corners of the Bottom Assembly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Fillets help in reducing stress concentration as they can distribute stress uniformly  </a:t>
            </a:r>
            <a:endParaRPr lang="en-IN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75" y="1165468"/>
            <a:ext cx="4145639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4548" y="2953592"/>
            <a:ext cx="4601131" cy="2915501"/>
          </a:xfrm>
        </p:spPr>
        <p:txBody>
          <a:bodyPr/>
          <a:lstStyle/>
          <a:p>
            <a:r>
              <a:rPr lang="en-IN" i="1" u="sng" dirty="0" smtClean="0"/>
              <a:t>6. Square Pocket Milling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Constructing a rectangular cavity inside the front wall to fit the D-Pins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Dimension 32x11 </a:t>
            </a:r>
            <a:r>
              <a:rPr lang="en-IN" dirty="0" smtClean="0"/>
              <a:t>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Milling tool  Ø5mm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9" y="1238768"/>
            <a:ext cx="3947502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96" y="310772"/>
            <a:ext cx="5983801" cy="2674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97" y="3233987"/>
            <a:ext cx="10058400" cy="28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4682" y="2872672"/>
            <a:ext cx="4940997" cy="2996421"/>
          </a:xfrm>
        </p:spPr>
        <p:txBody>
          <a:bodyPr/>
          <a:lstStyle/>
          <a:p>
            <a:r>
              <a:rPr lang="en-IN" i="1" u="sng" dirty="0"/>
              <a:t>7</a:t>
            </a:r>
            <a:r>
              <a:rPr lang="en-IN" i="1" u="sng" dirty="0" smtClean="0"/>
              <a:t>. Wire EDM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Slot for D pin to be exposed 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Using the Drill holes </a:t>
            </a:r>
          </a:p>
          <a:p>
            <a:endParaRPr lang="en-IN" i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79" y="523603"/>
            <a:ext cx="3924640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Raw Material Selection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Finished Product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Fabrication of Bottom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Fabrication of Top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Assembly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Measuring Methods for Verification</a:t>
            </a:r>
          </a:p>
          <a:p>
            <a:pPr marL="457200" indent="-457200">
              <a:buFont typeface="+mj-lt"/>
              <a:buAutoNum type="arabicPeriod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9699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02" y="1556764"/>
            <a:ext cx="7054857" cy="20165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4" y="412694"/>
            <a:ext cx="4196674" cy="2908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208" y="4027889"/>
            <a:ext cx="7630246" cy="216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2641" y="2670372"/>
            <a:ext cx="4593038" cy="3198722"/>
          </a:xfrm>
        </p:spPr>
        <p:txBody>
          <a:bodyPr/>
          <a:lstStyle/>
          <a:p>
            <a:r>
              <a:rPr lang="en-IN" i="1" u="sng" dirty="0"/>
              <a:t>8</a:t>
            </a:r>
            <a:r>
              <a:rPr lang="en-IN" i="1" u="sng" dirty="0" smtClean="0"/>
              <a:t>. Tapping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To add internal threads to the drilled holes on the base and on the Corners of the Work piece 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53" y="2537550"/>
            <a:ext cx="2309327" cy="2110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4" y="2284112"/>
            <a:ext cx="2975381" cy="26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312" y="927750"/>
            <a:ext cx="2535274" cy="547831"/>
          </a:xfrm>
        </p:spPr>
        <p:txBody>
          <a:bodyPr>
            <a:noAutofit/>
          </a:bodyPr>
          <a:lstStyle/>
          <a:p>
            <a:r>
              <a:rPr lang="en-IN" sz="3600" u="sng" dirty="0" smtClean="0"/>
              <a:t>Final </a:t>
            </a:r>
            <a:r>
              <a:rPr lang="en-IN" sz="3600" u="sng" dirty="0" smtClean="0"/>
              <a:t>Bottom</a:t>
            </a:r>
            <a:endParaRPr lang="en-IN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8" y="1774986"/>
            <a:ext cx="3871763" cy="4782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357" y="2207928"/>
            <a:ext cx="5799323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8664" y="3613210"/>
            <a:ext cx="3094394" cy="610874"/>
          </a:xfrm>
        </p:spPr>
        <p:txBody>
          <a:bodyPr>
            <a:normAutofit/>
          </a:bodyPr>
          <a:lstStyle/>
          <a:p>
            <a:r>
              <a:rPr lang="en-IN" sz="3200" u="sng" dirty="0" smtClean="0"/>
              <a:t>Weight </a:t>
            </a:r>
            <a:r>
              <a:rPr lang="en-IN" sz="3200" u="sng" dirty="0" smtClean="0"/>
              <a:t>of </a:t>
            </a:r>
            <a:r>
              <a:rPr lang="en-IN" sz="3200" u="sng" dirty="0" smtClean="0"/>
              <a:t>Bottom</a:t>
            </a:r>
            <a:endParaRPr lang="en-IN" sz="3200" u="sn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0" y="1837184"/>
            <a:ext cx="7639713" cy="4162926"/>
          </a:xfrm>
        </p:spPr>
      </p:pic>
      <p:sp>
        <p:nvSpPr>
          <p:cNvPr id="3" name="TextBox 2"/>
          <p:cNvSpPr txBox="1"/>
          <p:nvPr/>
        </p:nvSpPr>
        <p:spPr>
          <a:xfrm>
            <a:off x="9159772" y="448298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Mass = 1.429kg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72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Fabrication of Top: </a:t>
            </a:r>
          </a:p>
        </p:txBody>
      </p:sp>
    </p:spTree>
    <p:extLst>
      <p:ext uri="{BB962C8B-B14F-4D97-AF65-F5344CB8AC3E}">
        <p14:creationId xmlns:p14="http://schemas.microsoft.com/office/powerpoint/2010/main" val="24246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5008" y="3043354"/>
            <a:ext cx="4560671" cy="2345941"/>
          </a:xfrm>
        </p:spPr>
        <p:txBody>
          <a:bodyPr>
            <a:normAutofit/>
          </a:bodyPr>
          <a:lstStyle/>
          <a:p>
            <a:r>
              <a:rPr lang="en-IN" i="1" u="sng" dirty="0" smtClean="0"/>
              <a:t>1. Face Milling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 End milling to reduce the dimension of the blank from 250x250x60 mm  to 202x202x54 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Milling tool of dim Ø50mm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Extra 2mm for grinding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9" y="1704992"/>
            <a:ext cx="5666600" cy="48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8432" y="2937408"/>
            <a:ext cx="4787248" cy="2931685"/>
          </a:xfrm>
        </p:spPr>
        <p:txBody>
          <a:bodyPr/>
          <a:lstStyle/>
          <a:p>
            <a:r>
              <a:rPr lang="en-IN" i="1" u="sng" dirty="0" smtClean="0"/>
              <a:t>2a. End Milling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End milling on Top face to obtain Required profile.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Milling tool of dim Ø30mm and Ø10mm </a:t>
            </a:r>
            <a:endParaRPr lang="en-IN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9" y="1521302"/>
            <a:ext cx="4846724" cy="49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91" y="836247"/>
            <a:ext cx="7079593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984" y="2792502"/>
            <a:ext cx="4779155" cy="2434953"/>
          </a:xfrm>
        </p:spPr>
        <p:txBody>
          <a:bodyPr/>
          <a:lstStyle/>
          <a:p>
            <a:pPr marL="0" indent="0">
              <a:buNone/>
            </a:pPr>
            <a:r>
              <a:rPr lang="en-IN" i="1" u="sng" dirty="0" smtClean="0"/>
              <a:t>2b.End Milling</a:t>
            </a:r>
          </a:p>
          <a:p>
            <a:pPr marL="0" indent="0">
              <a:buNone/>
            </a:pPr>
            <a:endParaRPr lang="en-IN" i="1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End milling on the bottom surface to create a cavity of dimension 184x184x18mm 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 tool Ø30-50mm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8" y="1598039"/>
            <a:ext cx="5433531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22" y="1310456"/>
            <a:ext cx="780355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Raw </a:t>
            </a:r>
            <a:r>
              <a:rPr lang="en-IN" b="1" dirty="0" smtClean="0"/>
              <a:t>Material </a:t>
            </a:r>
            <a:r>
              <a:rPr lang="en-IN" b="1" i="1" dirty="0" smtClean="0"/>
              <a:t>: </a:t>
            </a:r>
            <a:r>
              <a:rPr lang="en-IN" i="1" dirty="0" smtClean="0"/>
              <a:t>Aluminium</a:t>
            </a:r>
            <a:endParaRPr lang="en-IN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4" y="2395243"/>
            <a:ext cx="2996315" cy="299631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395243"/>
            <a:ext cx="4937760" cy="2807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Aluminium has high strength-to-weight ratio which varies from 0.7 – 1.8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It is Easily Available and Machinable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Being a light weight metal , Aluminium is widely used in Aviation Industry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The Dimensions of the Metal Blank provided is 250x250x60 mm , 2 nos.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87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1854" y="2896948"/>
            <a:ext cx="5013825" cy="1796433"/>
          </a:xfrm>
        </p:spPr>
        <p:txBody>
          <a:bodyPr/>
          <a:lstStyle/>
          <a:p>
            <a:r>
              <a:rPr lang="en-IN" i="1" u="sng" dirty="0" smtClean="0"/>
              <a:t>2c. End milling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using end mill to create holes for the Sensor 1 , 2 and 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Milling tool , Ø30mm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08" y="1265772"/>
            <a:ext cx="2812232" cy="50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1287594"/>
            <a:ext cx="7254869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6524" y="3083064"/>
            <a:ext cx="4779155" cy="2786029"/>
          </a:xfrm>
        </p:spPr>
        <p:txBody>
          <a:bodyPr/>
          <a:lstStyle/>
          <a:p>
            <a:r>
              <a:rPr lang="en-IN" i="1" u="sng" dirty="0"/>
              <a:t>3</a:t>
            </a:r>
            <a:r>
              <a:rPr lang="en-IN" i="1" u="sng" dirty="0" smtClean="0"/>
              <a:t>.Grinding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Grinding the extra 1mm from all the faces for better surface </a:t>
            </a:r>
            <a:r>
              <a:rPr lang="en-IN" dirty="0" smtClean="0"/>
              <a:t>finish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i="1" u="sng" dirty="0"/>
              <a:t> </a:t>
            </a:r>
            <a:r>
              <a:rPr lang="en-IN" dirty="0"/>
              <a:t>Grinding wheel , Open structure with Soft wheel</a:t>
            </a:r>
            <a:endParaRPr lang="en-IN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6" y="987229"/>
            <a:ext cx="5154183" cy="53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1260" y="3002145"/>
            <a:ext cx="4714419" cy="2136298"/>
          </a:xfrm>
        </p:spPr>
        <p:txBody>
          <a:bodyPr/>
          <a:lstStyle/>
          <a:p>
            <a:r>
              <a:rPr lang="en-IN" i="1" u="sng" dirty="0"/>
              <a:t>4</a:t>
            </a:r>
            <a:r>
              <a:rPr lang="en-IN" i="1" u="sng" dirty="0" smtClean="0"/>
              <a:t>.Trespanning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dirty="0" smtClean="0"/>
              <a:t>To </a:t>
            </a:r>
            <a:r>
              <a:rPr lang="en-IN" dirty="0" smtClean="0"/>
              <a:t>create opening on the top face of the respective  </a:t>
            </a:r>
            <a:r>
              <a:rPr lang="en-IN" dirty="0" smtClean="0"/>
              <a:t>cylindrical </a:t>
            </a:r>
            <a:r>
              <a:rPr lang="en-IN" dirty="0" smtClean="0"/>
              <a:t>holes of the </a:t>
            </a:r>
            <a:r>
              <a:rPr lang="en-IN" dirty="0" smtClean="0"/>
              <a:t>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Tool with Ø25 and Ø15mm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07" y="1729351"/>
            <a:ext cx="3632553" cy="44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6" y="1545578"/>
            <a:ext cx="3739106" cy="3733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56" y="1765963"/>
            <a:ext cx="5263252" cy="32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4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562" y="2727016"/>
            <a:ext cx="4512118" cy="3142078"/>
          </a:xfrm>
        </p:spPr>
        <p:txBody>
          <a:bodyPr/>
          <a:lstStyle/>
          <a:p>
            <a:r>
              <a:rPr lang="en-IN" i="1" u="sng" dirty="0"/>
              <a:t>5</a:t>
            </a:r>
            <a:r>
              <a:rPr lang="en-IN" i="1" u="sng" dirty="0" smtClean="0"/>
              <a:t>. Fillet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Adding 5mm fillet to the interior and exterior corners of the Work piece and to the edges of the Cylinders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2mm Fillet on the holes of the Cylinder 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5" y="1132884"/>
            <a:ext cx="4439721" cy="52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4346" y="2864582"/>
            <a:ext cx="4091333" cy="3004512"/>
          </a:xfrm>
        </p:spPr>
        <p:txBody>
          <a:bodyPr/>
          <a:lstStyle/>
          <a:p>
            <a:r>
              <a:rPr lang="en-IN" i="1" u="sng" dirty="0" smtClean="0"/>
              <a:t>6.Drilling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Drilling holes at the corner of the </a:t>
            </a:r>
            <a:r>
              <a:rPr lang="en-IN" dirty="0" smtClean="0"/>
              <a:t>Work piece </a:t>
            </a:r>
            <a:r>
              <a:rPr lang="en-IN" dirty="0" smtClean="0"/>
              <a:t>with the help of a Drilling Machine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Dimensions </a:t>
            </a:r>
            <a:r>
              <a:rPr lang="en-IN" dirty="0" smtClean="0"/>
              <a:t>: 4 x ( Ø5mm , 26mm </a:t>
            </a:r>
            <a:r>
              <a:rPr lang="en-IN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Drill bit Ø5mm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4" y="1254265"/>
            <a:ext cx="6543146" cy="51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7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1" y="1249061"/>
            <a:ext cx="6115227" cy="3785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8" y="920076"/>
            <a:ext cx="4601085" cy="44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126" y="3131618"/>
            <a:ext cx="4374553" cy="2737476"/>
          </a:xfrm>
        </p:spPr>
        <p:txBody>
          <a:bodyPr/>
          <a:lstStyle/>
          <a:p>
            <a:r>
              <a:rPr lang="en-IN" i="1" u="sng" dirty="0" smtClean="0"/>
              <a:t>7. Counter-boring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Counter-Boring 3.5mm on the drilled </a:t>
            </a:r>
            <a:r>
              <a:rPr lang="en-IN" dirty="0" smtClean="0"/>
              <a:t>holes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Counterbore with Ø12mm</a:t>
            </a:r>
            <a:endParaRPr lang="en-IN" dirty="0" smtClean="0"/>
          </a:p>
          <a:p>
            <a:endParaRPr lang="en-IN" i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85" y="531695"/>
            <a:ext cx="4564776" cy="58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7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4" y="902260"/>
            <a:ext cx="4537045" cy="4615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27" y="1310907"/>
            <a:ext cx="5812957" cy="37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757"/>
            <a:ext cx="10058400" cy="1450757"/>
          </a:xfrm>
        </p:spPr>
        <p:txBody>
          <a:bodyPr/>
          <a:lstStyle/>
          <a:p>
            <a:r>
              <a:rPr lang="en-IN" b="1" dirty="0" smtClean="0"/>
              <a:t>Finished </a:t>
            </a:r>
            <a:r>
              <a:rPr lang="en-IN" b="1" dirty="0" smtClean="0"/>
              <a:t>Product :</a:t>
            </a:r>
            <a:endParaRPr lang="en-IN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4620" y="3114675"/>
            <a:ext cx="4671060" cy="27544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u="sng" dirty="0" smtClean="0"/>
              <a:t> Dimension</a:t>
            </a:r>
            <a:r>
              <a:rPr lang="en-IN" dirty="0" smtClean="0"/>
              <a:t>s :  </a:t>
            </a:r>
            <a:r>
              <a:rPr lang="en-IN" dirty="0" smtClean="0"/>
              <a:t>200 ± 0.1mm x </a:t>
            </a:r>
            <a:r>
              <a:rPr lang="en-IN" dirty="0"/>
              <a:t>200 ± 0.1mm </a:t>
            </a:r>
            <a:r>
              <a:rPr lang="en-IN" dirty="0" smtClean="0"/>
              <a:t>x 100 </a:t>
            </a:r>
            <a:r>
              <a:rPr lang="en-IN" dirty="0" smtClean="0"/>
              <a:t>± </a:t>
            </a:r>
            <a:r>
              <a:rPr lang="en-IN" dirty="0"/>
              <a:t>0.1mm 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u="sng" dirty="0" smtClean="0"/>
              <a:t>Overall Weight</a:t>
            </a:r>
            <a:r>
              <a:rPr lang="en-IN" dirty="0" smtClean="0"/>
              <a:t> : 2.485 + 0.300 =2.785kg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30397"/>
            <a:ext cx="4938712" cy="3454457"/>
          </a:xfrm>
        </p:spPr>
      </p:pic>
    </p:spTree>
    <p:extLst>
      <p:ext uri="{BB962C8B-B14F-4D97-AF65-F5344CB8AC3E}">
        <p14:creationId xmlns:p14="http://schemas.microsoft.com/office/powerpoint/2010/main" val="9676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9351" y="2678463"/>
            <a:ext cx="4698235" cy="2891225"/>
          </a:xfrm>
        </p:spPr>
        <p:txBody>
          <a:bodyPr/>
          <a:lstStyle/>
          <a:p>
            <a:r>
              <a:rPr lang="en-IN" i="1" u="sng" dirty="0" smtClean="0"/>
              <a:t>8.Tapping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To add Internal threads to the Drilled Holes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51" y="1844984"/>
            <a:ext cx="4541249" cy="42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156" y="652542"/>
            <a:ext cx="2519860" cy="620659"/>
          </a:xfrm>
        </p:spPr>
        <p:txBody>
          <a:bodyPr>
            <a:normAutofit/>
          </a:bodyPr>
          <a:lstStyle/>
          <a:p>
            <a:r>
              <a:rPr lang="en-IN" sz="3600" u="sng" dirty="0" smtClean="0"/>
              <a:t>Final </a:t>
            </a:r>
            <a:r>
              <a:rPr lang="en-IN" sz="3600" u="sng" dirty="0" smtClean="0"/>
              <a:t>Top </a:t>
            </a:r>
            <a:endParaRPr lang="en-IN" sz="36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0" y="1737360"/>
            <a:ext cx="3892606" cy="4906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430" y="1813015"/>
            <a:ext cx="3696976" cy="220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45" y="4019737"/>
            <a:ext cx="3696976" cy="22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008" y="3301549"/>
            <a:ext cx="2301375" cy="531647"/>
          </a:xfrm>
        </p:spPr>
        <p:txBody>
          <a:bodyPr>
            <a:normAutofit fontScale="90000"/>
          </a:bodyPr>
          <a:lstStyle/>
          <a:p>
            <a:r>
              <a:rPr lang="en-IN" sz="3200" u="sng" dirty="0" smtClean="0"/>
              <a:t>Weight </a:t>
            </a:r>
            <a:r>
              <a:rPr lang="en-IN" sz="3200" u="sng" dirty="0" smtClean="0"/>
              <a:t>of Top</a:t>
            </a:r>
            <a:endParaRPr lang="en-IN" sz="32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6" y="1642683"/>
            <a:ext cx="8796685" cy="4647092"/>
          </a:xfrm>
        </p:spPr>
      </p:pic>
      <p:sp>
        <p:nvSpPr>
          <p:cNvPr id="3" name="TextBox 2"/>
          <p:cNvSpPr txBox="1"/>
          <p:nvPr/>
        </p:nvSpPr>
        <p:spPr>
          <a:xfrm>
            <a:off x="9920835" y="421595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Mass = 1.056 kg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34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Assembly: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746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28" y="1912938"/>
            <a:ext cx="4428745" cy="4022725"/>
          </a:xfrm>
        </p:spPr>
      </p:pic>
      <p:sp>
        <p:nvSpPr>
          <p:cNvPr id="9" name="TextBox 8"/>
          <p:cNvSpPr txBox="1"/>
          <p:nvPr/>
        </p:nvSpPr>
        <p:spPr>
          <a:xfrm>
            <a:off x="1743075" y="3133725"/>
            <a:ext cx="404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1. Insertion of Circuit Board(Sensor 4 in Documents)  inside the Bottom Housing.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6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62274"/>
            <a:ext cx="3693795" cy="2906819"/>
          </a:xfrm>
        </p:spPr>
        <p:txBody>
          <a:bodyPr>
            <a:normAutofit/>
          </a:bodyPr>
          <a:lstStyle/>
          <a:p>
            <a:r>
              <a:rPr lang="en-IN" sz="1800" dirty="0" smtClean="0"/>
              <a:t>2. Attaching the Circuit Board 10mm above the Base with the help of M3x30mm screws. The D-Pins automatically fit in the slots and are Exposed out.</a:t>
            </a:r>
          </a:p>
          <a:p>
            <a:r>
              <a:rPr lang="en-IN" sz="1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82" y="1104900"/>
            <a:ext cx="4808306" cy="2850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7" y="4415683"/>
            <a:ext cx="6824075" cy="15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405" y="3319250"/>
            <a:ext cx="3484245" cy="1076326"/>
          </a:xfrm>
        </p:spPr>
        <p:txBody>
          <a:bodyPr>
            <a:normAutofit/>
          </a:bodyPr>
          <a:lstStyle/>
          <a:p>
            <a:r>
              <a:rPr lang="en-IN" sz="1800" dirty="0" smtClean="0"/>
              <a:t>3. Inserting Sensor 1 in the Top Housing. The Sensor will be fixed with the help of L joints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04" y="2101830"/>
            <a:ext cx="4778700" cy="35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0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8230" y="3399155"/>
            <a:ext cx="4170045" cy="916516"/>
          </a:xfrm>
        </p:spPr>
        <p:txBody>
          <a:bodyPr>
            <a:normAutofit/>
          </a:bodyPr>
          <a:lstStyle/>
          <a:p>
            <a:r>
              <a:rPr lang="en-IN" sz="1800" dirty="0" smtClean="0"/>
              <a:t>4.Inserting Sensor 2 inside the Top Housing and attaching it with L Joints.</a:t>
            </a:r>
            <a:endParaRPr lang="en-IN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85" y="1971300"/>
            <a:ext cx="5303980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181350"/>
            <a:ext cx="3398520" cy="1400175"/>
          </a:xfrm>
        </p:spPr>
        <p:txBody>
          <a:bodyPr>
            <a:normAutofit/>
          </a:bodyPr>
          <a:lstStyle/>
          <a:p>
            <a:r>
              <a:rPr lang="en-IN" sz="1800" dirty="0" smtClean="0"/>
              <a:t>5. Inserting Sensor 3 into its Slot in Top Housing and screwing it to the top.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36" y="1925892"/>
            <a:ext cx="5600989" cy="39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5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3200400"/>
            <a:ext cx="4036695" cy="2668694"/>
          </a:xfrm>
        </p:spPr>
        <p:txBody>
          <a:bodyPr/>
          <a:lstStyle/>
          <a:p>
            <a:r>
              <a:rPr lang="en-IN" sz="1800" dirty="0" smtClean="0"/>
              <a:t>6. Fixing Top Housing to Bottom with M5x50 mm screws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266" y="2084630"/>
            <a:ext cx="5410509" cy="37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Fabrication of Bottom:</a:t>
            </a:r>
          </a:p>
        </p:txBody>
      </p:sp>
    </p:spTree>
    <p:extLst>
      <p:ext uri="{BB962C8B-B14F-4D97-AF65-F5344CB8AC3E}">
        <p14:creationId xmlns:p14="http://schemas.microsoft.com/office/powerpoint/2010/main" val="403330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/>
            </a:r>
            <a:br>
              <a:rPr lang="en-IN" sz="4000" dirty="0" smtClean="0"/>
            </a:br>
            <a:r>
              <a:rPr lang="en-IN" sz="4000" dirty="0"/>
              <a:t/>
            </a:r>
            <a:br>
              <a:rPr lang="en-IN" sz="4000" dirty="0"/>
            </a:br>
            <a:r>
              <a:rPr lang="en-IN" sz="4000" dirty="0"/>
              <a:t>Measuring Methods for </a:t>
            </a:r>
            <a:r>
              <a:rPr lang="en-IN" sz="4000" dirty="0" smtClean="0"/>
              <a:t>Verification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2476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5330" y="540808"/>
            <a:ext cx="10058400" cy="565044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u="sng" dirty="0" smtClean="0"/>
              <a:t>Perpendicularity</a:t>
            </a:r>
            <a:r>
              <a:rPr lang="en-IN" dirty="0" smtClean="0"/>
              <a:t> : It can be Measured with Height Gauge and a Datum Perpendicular to the       Gauge.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u="sng" dirty="0" smtClean="0"/>
              <a:t>Parallelism</a:t>
            </a:r>
            <a:r>
              <a:rPr lang="en-IN" dirty="0" smtClean="0"/>
              <a:t> : Dial Indicator mounted on a clamper.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u="sng" dirty="0" smtClean="0"/>
              <a:t>Position Tolerance</a:t>
            </a:r>
            <a:r>
              <a:rPr lang="en-IN" dirty="0" smtClean="0"/>
              <a:t> : Co-ordinate Measuring Machine ( CMM ) or Computer Vision System are appropriate instruments for obtaining positioning of various parts.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u="sng" dirty="0" smtClean="0"/>
              <a:t>Circularity</a:t>
            </a:r>
            <a:r>
              <a:rPr lang="en-IN" dirty="0" smtClean="0"/>
              <a:t> : A Dial Indicator mounted on a clamper with the subject revolving on V-Block.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</a:t>
            </a:r>
            <a:r>
              <a:rPr lang="en-IN" u="sng" dirty="0" smtClean="0"/>
              <a:t>Cylindricity</a:t>
            </a:r>
            <a:r>
              <a:rPr lang="en-IN" dirty="0" smtClean="0"/>
              <a:t> :  Similar Method to Circularity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97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81650" y="5695950"/>
            <a:ext cx="139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i="1" dirty="0" smtClean="0"/>
              <a:t>End</a:t>
            </a:r>
            <a:r>
              <a:rPr lang="en-IN" sz="2400" dirty="0" smtClean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871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185" y="2816176"/>
            <a:ext cx="5676900" cy="2753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i="1" u="sng" dirty="0" smtClean="0"/>
              <a:t>1. Face &amp; End Milling</a:t>
            </a:r>
            <a:r>
              <a:rPr lang="en-IN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to reduce plate dimension from 250x250x60 to 202x202x50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Milling Tool required of dim Ø50mm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Extra 2 mm is for Grinding 1 mm from each side for a better finish.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</a:p>
          <a:p>
            <a:pPr marL="0" indent="0">
              <a:buNone/>
            </a:pPr>
            <a:endParaRPr lang="en-IN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26" y="1751261"/>
            <a:ext cx="3221234" cy="45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290" y="3191436"/>
            <a:ext cx="5110929" cy="2466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i="1" u="sng" dirty="0" smtClean="0"/>
              <a:t>2. Square Pocket Milling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Starting 11 mm from the edges to make a cavity of dimension 184x184x40 mm</a:t>
            </a:r>
            <a:r>
              <a:rPr lang="en-IN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dirty="0" smtClean="0"/>
              <a:t>Milling Tool Ø30-50mm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55" y="1748371"/>
            <a:ext cx="3301133" cy="45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6" y="861055"/>
            <a:ext cx="4787611" cy="4618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92" y="1173345"/>
            <a:ext cx="6385866" cy="399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9875" y="2771775"/>
            <a:ext cx="4738104" cy="2590799"/>
          </a:xfrm>
        </p:spPr>
        <p:txBody>
          <a:bodyPr>
            <a:normAutofit/>
          </a:bodyPr>
          <a:lstStyle/>
          <a:p>
            <a:r>
              <a:rPr lang="en-IN" i="1" u="sng" dirty="0" smtClean="0"/>
              <a:t>3. Grinding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 </a:t>
            </a:r>
            <a:r>
              <a:rPr lang="en-IN" dirty="0" smtClean="0"/>
              <a:t>With the Help of Grinding wheel , we remove the additional 1 mm from the work-piece</a:t>
            </a:r>
            <a:r>
              <a:rPr lang="en-IN" u="sng" dirty="0" smtClean="0"/>
              <a:t> </a:t>
            </a:r>
            <a:endParaRPr lang="en-IN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Grinding wheel , Open structure with Soft wheel </a:t>
            </a:r>
            <a:endParaRPr lang="en-IN" dirty="0" smtClean="0"/>
          </a:p>
          <a:p>
            <a:endParaRPr lang="en-IN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5" y="1694745"/>
            <a:ext cx="5526514" cy="45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1966</TotalTime>
  <Words>941</Words>
  <Application>Microsoft Office PowerPoint</Application>
  <PresentationFormat>Widescreen</PresentationFormat>
  <Paragraphs>121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Gill Sans MT Condensed</vt:lpstr>
      <vt:lpstr>Retrospect</vt:lpstr>
      <vt:lpstr>Indian Institute of Space Science and Technology  AE-224 MACHINING AND PRECISION MANUFACTURING  </vt:lpstr>
      <vt:lpstr>Contents:</vt:lpstr>
      <vt:lpstr>Raw Material : Aluminium</vt:lpstr>
      <vt:lpstr>Finished Product :</vt:lpstr>
      <vt:lpstr>Fabrication of Bottom: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Bottom</vt:lpstr>
      <vt:lpstr>Weight of Bottom</vt:lpstr>
      <vt:lpstr>Fabrication of Top: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Top </vt:lpstr>
      <vt:lpstr>Weight of Top</vt:lpstr>
      <vt:lpstr>Assembly: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Measuring Methods for Verification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Institute of Space Science and Technology  AE-224 MACHINING AND PRECISION MANUFACTURING</dc:title>
  <dc:creator>HP</dc:creator>
  <cp:lastModifiedBy>HP</cp:lastModifiedBy>
  <cp:revision>100</cp:revision>
  <dcterms:created xsi:type="dcterms:W3CDTF">2021-04-20T12:32:58Z</dcterms:created>
  <dcterms:modified xsi:type="dcterms:W3CDTF">2021-04-28T14:04:28Z</dcterms:modified>
</cp:coreProperties>
</file>